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1674" r:id="rId2"/>
    <p:sldId id="1548" r:id="rId3"/>
    <p:sldId id="1801" r:id="rId4"/>
    <p:sldId id="1802" r:id="rId5"/>
    <p:sldId id="1803" r:id="rId6"/>
    <p:sldId id="1952" r:id="rId7"/>
    <p:sldId id="1805" r:id="rId8"/>
    <p:sldId id="1806" r:id="rId9"/>
    <p:sldId id="1808" r:id="rId10"/>
    <p:sldId id="1809" r:id="rId11"/>
    <p:sldId id="1810" r:id="rId12"/>
    <p:sldId id="1812" r:id="rId13"/>
    <p:sldId id="1813" r:id="rId14"/>
    <p:sldId id="1814" r:id="rId15"/>
    <p:sldId id="1816" r:id="rId16"/>
    <p:sldId id="1818" r:id="rId17"/>
    <p:sldId id="1673" r:id="rId18"/>
    <p:sldId id="1633" r:id="rId19"/>
    <p:sldId id="1819" r:id="rId20"/>
    <p:sldId id="1821" r:id="rId21"/>
    <p:sldId id="1799" r:id="rId22"/>
    <p:sldId id="1822" r:id="rId23"/>
    <p:sldId id="1823" r:id="rId24"/>
    <p:sldId id="1825" r:id="rId25"/>
    <p:sldId id="1826" r:id="rId26"/>
    <p:sldId id="1800" r:id="rId27"/>
    <p:sldId id="1827" r:id="rId28"/>
    <p:sldId id="1828" r:id="rId29"/>
    <p:sldId id="1830" r:id="rId30"/>
    <p:sldId id="1831" r:id="rId31"/>
    <p:sldId id="1832" r:id="rId32"/>
    <p:sldId id="1833" r:id="rId33"/>
    <p:sldId id="1946" r:id="rId34"/>
    <p:sldId id="1947" r:id="rId35"/>
    <p:sldId id="1948" r:id="rId36"/>
    <p:sldId id="1949" r:id="rId37"/>
    <p:sldId id="1950" r:id="rId38"/>
    <p:sldId id="195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50" autoAdjust="0"/>
    <p:restoredTop sz="96247" autoAdjust="0"/>
  </p:normalViewPr>
  <p:slideViewPr>
    <p:cSldViewPr>
      <p:cViewPr varScale="1">
        <p:scale>
          <a:sx n="105" d="100"/>
          <a:sy n="105" d="100"/>
        </p:scale>
        <p:origin x="414" y="96"/>
      </p:cViewPr>
      <p:guideLst>
        <p:guide orient="horz" pos="2160"/>
        <p:guide pos="3840"/>
      </p:guideLst>
    </p:cSldViewPr>
  </p:slideViewPr>
  <p:outlineViewPr>
    <p:cViewPr>
      <p:scale>
        <a:sx n="33" d="100"/>
        <a:sy n="33" d="100"/>
      </p:scale>
      <p:origin x="54" y="6330"/>
    </p:cViewPr>
  </p:outlineViewPr>
  <p:notesTextViewPr>
    <p:cViewPr>
      <p:scale>
        <a:sx n="1" d="1"/>
        <a:sy n="1" d="1"/>
      </p:scale>
      <p:origin x="0" y="-52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5/7/2026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Eddie Williams:  April 8, 2018</a:t>
            </a:r>
            <a:r>
              <a:rPr lang="en-US" baseline="0" dirty="0"/>
              <a:t> Eloy (AM)   ~ Finished on April 15,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July 26, 2022 Eloy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October 30, 2022 Eloy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November 3, 2024 Eloy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September 7, 2025 Eloy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May 2, 2025 Eloy (AM)  </a:t>
            </a:r>
            <a:r>
              <a:rPr lang="en-US" baseline="0"/>
              <a:t>~  Finished on May 23, 2026</a:t>
            </a:r>
            <a:endParaRPr lang="en-US" baseline="0" dirty="0"/>
          </a:p>
          <a:p>
            <a:endParaRPr lang="en-US" dirty="0"/>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38958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33</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34</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35</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36</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37</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38</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5/7/2026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5/7/2026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5/7/2026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studylight.org/desk/?q=1pe%204:11&amp;t1=en_nlt&amp;sr=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tudylight.org/desk/?q=1pe%204:12&amp;t1=en_nlt&amp;sr=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tudylight.org/desk/?q=1pe%204:13&amp;t1=en_nlt&amp;sr=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udylight.org/desk/?q=1pe%204:15&amp;t1=en_nlt&amp;sr=1" TargetMode="External"/><Relationship Id="rId2" Type="http://schemas.openxmlformats.org/officeDocument/2006/relationships/hyperlink" Target="https://www.studylight.org/desk/?q=1pe%204:14&amp;t1=en_nlt&amp;sr=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tudylight.org/desk/?q=1pe%204:17&amp;t1=en_nlt&amp;sr=1" TargetMode="External"/><Relationship Id="rId2" Type="http://schemas.openxmlformats.org/officeDocument/2006/relationships/hyperlink" Target="https://www.studylight.org/desk/?q=1pe%204:16&amp;t1=en_nlt&amp;sr=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tudylight.org/desk/?q=1pe%204:18&amp;t1=en_nlt&amp;sr=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tudylight.org/desk/?q=1pe%204:19&amp;t1=en_nlt&amp;sr=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tudylight.org/desk/?q=ac%208:1&amp;t1=en_kjv&amp;sr=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tudylight.org/desk/?q=ac%208:3&amp;t1=en_kjv&amp;sr=1" TargetMode="External"/><Relationship Id="rId2" Type="http://schemas.openxmlformats.org/officeDocument/2006/relationships/hyperlink" Target="https://www.studylight.org/desk/?q=ac%208:2&amp;t1=en_kjv&amp;sr=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studylight.org/desk/?q=ac%208:4&amp;t1=en_kjv&amp;sr=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tudylight.org/desk/?q=1pe%204:3&amp;t1=en_kjv&amp;sr=1" TargetMode="External"/><Relationship Id="rId2" Type="http://schemas.openxmlformats.org/officeDocument/2006/relationships/hyperlink" Target="https://www.studylight.org/desk/?q=1pe%204:2&amp;t1=en_kjv&amp;sr=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tudylight.org/desk/?q=1pe%204:5&amp;t1=en_kjv&amp;sr=1" TargetMode="External"/><Relationship Id="rId2" Type="http://schemas.openxmlformats.org/officeDocument/2006/relationships/hyperlink" Target="https://www.studylight.org/desk/?q=1pe%204:4&amp;t1=en_kjv&amp;sr=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tudylight.org/desk/?q=1pe%204:1&amp;t1=en_nlt&amp;sr=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studylight.org/desk/?q=1co%206:9&amp;t1=en_nlt&amp;sr=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tudylight.org/desk/?q=1co%206:11&amp;t1=en_nlt&amp;sr=1" TargetMode="External"/><Relationship Id="rId2" Type="http://schemas.openxmlformats.org/officeDocument/2006/relationships/hyperlink" Target="https://www.studylight.org/desk/?q=1co%206:10&amp;t1=en_nlt&amp;sr=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hyperlink" Target="https://www.studylight.org/desk/?q=1pe%204:3&amp;t1=en_nlt&amp;sr=1" TargetMode="External"/><Relationship Id="rId2" Type="http://schemas.openxmlformats.org/officeDocument/2006/relationships/hyperlink" Target="https://www.studylight.org/desk/?q=1pe%204:2&amp;t1=en_nlt&amp;sr=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tudylight.org/desk/?q=1pe%204:4&amp;t1=en_nlt&amp;sr=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tudylight.org/desk/?q=1pe%204:5&amp;t1=en_nlt&amp;sr=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tudylight.org/desk/?q=1pe%204:6&amp;t1=en_nlt&amp;sr=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tudylight.org/desk/?q=1pe%204:8&amp;t1=en_nlt&amp;sr=1" TargetMode="External"/><Relationship Id="rId2" Type="http://schemas.openxmlformats.org/officeDocument/2006/relationships/hyperlink" Target="https://www.studylight.org/desk/?q=1pe%204:7&amp;t1=en_nlt&amp;sr=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tudylight.org/desk/?q=1pe%204:10&amp;t1=en_nlt&amp;sr=1" TargetMode="External"/><Relationship Id="rId2" Type="http://schemas.openxmlformats.org/officeDocument/2006/relationships/hyperlink" Target="https://www.studylight.org/desk/?q=1pe%204:9&amp;t1=en_nlt&amp;sr=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5773AD-4716-5066-D408-C7D22FEFCBE2}"/>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p:cNvSpPr>
            <a:spLocks noGrp="1"/>
          </p:cNvSpPr>
          <p:nvPr>
            <p:ph sz="quarter" idx="13"/>
          </p:nvPr>
        </p:nvSpPr>
        <p:spPr>
          <a:xfrm>
            <a:off x="-30480" y="5791200"/>
            <a:ext cx="12192000" cy="998707"/>
          </a:xfrm>
        </p:spPr>
        <p:txBody>
          <a:bodyPr>
            <a:noAutofit/>
          </a:bodyPr>
          <a:lstStyle/>
          <a:p>
            <a:pPr marL="0" indent="0" algn="ctr">
              <a:buClr>
                <a:srgbClr val="A379BB">
                  <a:lumMod val="75000"/>
                </a:srgbClr>
              </a:buClr>
              <a:buNone/>
            </a:pPr>
            <a:r>
              <a:rPr lang="en-US" sz="8000" b="1" i="1" dirty="0">
                <a:solidFill>
                  <a:schemeClr val="bg1"/>
                </a:solidFill>
                <a:effectLst>
                  <a:outerShdw blurRad="38100" dist="38100" dir="2700000" algn="tl">
                    <a:srgbClr val="000000">
                      <a:alpha val="43137"/>
                    </a:srgbClr>
                  </a:outerShdw>
                </a:effectLst>
              </a:rPr>
              <a:t>I Peter 4:16</a:t>
            </a:r>
          </a:p>
        </p:txBody>
      </p:sp>
      <p:sp>
        <p:nvSpPr>
          <p:cNvPr id="4" name="Title 3"/>
          <p:cNvSpPr>
            <a:spLocks noGrp="1"/>
          </p:cNvSpPr>
          <p:nvPr>
            <p:ph type="title"/>
          </p:nvPr>
        </p:nvSpPr>
        <p:spPr>
          <a:xfrm>
            <a:off x="0" y="0"/>
            <a:ext cx="12192000" cy="5562600"/>
          </a:xfrm>
        </p:spPr>
        <p:txBody>
          <a:bodyPr/>
          <a:lstStyle/>
          <a:p>
            <a:pPr marL="0" indent="0" algn="l">
              <a:buNone/>
            </a:pPr>
            <a:r>
              <a:rPr lang="en-US" sz="2000" i="1" dirty="0">
                <a:solidFill>
                  <a:schemeClr val="accent4">
                    <a:lumMod val="75000"/>
                  </a:schemeClr>
                </a:solidFill>
                <a:effectLst>
                  <a:outerShdw blurRad="38100" dist="38100" dir="2700000" algn="tl">
                    <a:srgbClr val="000000">
                      <a:alpha val="43137"/>
                    </a:srgbClr>
                  </a:outerShdw>
                </a:effectLst>
                <a:latin typeface="+mn-lt"/>
                <a:ea typeface="+mn-ea"/>
                <a:cs typeface="+mn-cs"/>
              </a:rPr>
              <a:t>.</a:t>
            </a:r>
            <a:br>
              <a:rPr lang="en-US" sz="8200" i="1" dirty="0">
                <a:solidFill>
                  <a:schemeClr val="bg1"/>
                </a:solidFill>
                <a:effectLst>
                  <a:outerShdw blurRad="38100" dist="38100" dir="2700000" algn="tl">
                    <a:srgbClr val="000000">
                      <a:alpha val="43137"/>
                    </a:srgbClr>
                  </a:outerShdw>
                </a:effectLst>
                <a:latin typeface="+mn-lt"/>
                <a:ea typeface="+mn-ea"/>
                <a:cs typeface="+mn-cs"/>
              </a:rPr>
            </a:br>
            <a:r>
              <a:rPr lang="en-US" sz="8200" i="1" dirty="0">
                <a:solidFill>
                  <a:schemeClr val="bg1"/>
                </a:solidFill>
                <a:effectLst>
                  <a:outerShdw blurRad="38100" dist="38100" dir="2700000" algn="tl">
                    <a:srgbClr val="000000">
                      <a:alpha val="43137"/>
                    </a:srgbClr>
                  </a:outerShdw>
                </a:effectLst>
                <a:latin typeface="+mn-lt"/>
                <a:ea typeface="+mn-ea"/>
                <a:cs typeface="+mn-cs"/>
              </a:rPr>
              <a:t>Christians Are Partners With Christ in </a:t>
            </a:r>
            <a:br>
              <a:rPr lang="en-US" sz="8200" i="1" dirty="0">
                <a:solidFill>
                  <a:schemeClr val="bg1"/>
                </a:solidFill>
                <a:effectLst>
                  <a:outerShdw blurRad="38100" dist="38100" dir="2700000" algn="tl">
                    <a:srgbClr val="000000">
                      <a:alpha val="43137"/>
                    </a:srgbClr>
                  </a:outerShdw>
                </a:effectLst>
                <a:latin typeface="+mn-lt"/>
                <a:ea typeface="+mn-ea"/>
                <a:cs typeface="+mn-cs"/>
              </a:rPr>
            </a:br>
            <a:r>
              <a:rPr lang="en-US" sz="8200" i="1" dirty="0">
                <a:solidFill>
                  <a:schemeClr val="bg1"/>
                </a:solidFill>
                <a:effectLst>
                  <a:outerShdw blurRad="38100" dist="38100" dir="2700000" algn="tl">
                    <a:srgbClr val="000000">
                      <a:alpha val="43137"/>
                    </a:srgbClr>
                  </a:outerShdw>
                </a:effectLst>
                <a:latin typeface="+mn-lt"/>
                <a:ea typeface="+mn-ea"/>
                <a:cs typeface="+mn-cs"/>
              </a:rPr>
              <a:t>His Sufferings</a:t>
            </a:r>
          </a:p>
        </p:txBody>
      </p:sp>
    </p:spTree>
    <p:extLst>
      <p:ext uri="{BB962C8B-B14F-4D97-AF65-F5344CB8AC3E}">
        <p14:creationId xmlns:p14="http://schemas.microsoft.com/office/powerpoint/2010/main" val="1598515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pPr>
            <a:r>
              <a:rPr lang="en-US" sz="5400" b="1" baseline="30000" dirty="0">
                <a:solidFill>
                  <a:prstClr val="black">
                    <a:lumMod val="75000"/>
                    <a:lumOff val="25000"/>
                  </a:prstClr>
                </a:solidFill>
                <a:hlinkClick r:id="rId2" tooltip="Click to study this verse"/>
              </a:rPr>
              <a:t>11</a:t>
            </a:r>
            <a:r>
              <a:rPr lang="en-US" sz="5400" dirty="0">
                <a:solidFill>
                  <a:prstClr val="black">
                    <a:lumMod val="75000"/>
                    <a:lumOff val="25000"/>
                  </a:prstClr>
                </a:solidFill>
              </a:rPr>
              <a:t> Do you have the gift of speaking? Then speak as though God himself were speaking through you. Do you have the gift of helping others? Do it with all the strength and energy that God supplies. </a:t>
            </a:r>
          </a:p>
        </p:txBody>
      </p:sp>
    </p:spTree>
    <p:extLst>
      <p:ext uri="{BB962C8B-B14F-4D97-AF65-F5344CB8AC3E}">
        <p14:creationId xmlns:p14="http://schemas.microsoft.com/office/powerpoint/2010/main" val="379463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pPr>
            <a:r>
              <a:rPr lang="en-US" sz="5400" dirty="0">
                <a:solidFill>
                  <a:prstClr val="black">
                    <a:lumMod val="75000"/>
                    <a:lumOff val="25000"/>
                  </a:prstClr>
                </a:solidFill>
              </a:rPr>
              <a:t>Then everything you do will bring glory to God through Jesus Christ. All glory and power to him forever and ever! Amen. </a:t>
            </a:r>
            <a:r>
              <a:rPr lang="en-US" sz="5400" b="1" baseline="30000" dirty="0">
                <a:solidFill>
                  <a:prstClr val="black">
                    <a:lumMod val="75000"/>
                    <a:lumOff val="25000"/>
                  </a:prstClr>
                </a:solidFill>
                <a:hlinkClick r:id="rId2" tooltip="Click to study this verse"/>
              </a:rPr>
              <a:t>12</a:t>
            </a:r>
            <a:r>
              <a:rPr lang="en-US" sz="5400" dirty="0">
                <a:solidFill>
                  <a:prstClr val="black">
                    <a:lumMod val="75000"/>
                    <a:lumOff val="25000"/>
                  </a:prstClr>
                </a:solidFill>
              </a:rPr>
              <a:t> Dear friends, don’t be surprised at the fiery trials you are going through, as if something strange were happening to you. </a:t>
            </a:r>
          </a:p>
          <a:p>
            <a:pPr marL="45720" indent="0">
              <a:buClr>
                <a:srgbClr val="A379BB">
                  <a:lumMod val="75000"/>
                </a:srgbClr>
              </a:buClr>
              <a:buNone/>
            </a:pPr>
            <a:endParaRPr lang="en-US" sz="5400" dirty="0">
              <a:solidFill>
                <a:prstClr val="black">
                  <a:lumMod val="75000"/>
                  <a:lumOff val="25000"/>
                </a:prstClr>
              </a:solidFill>
            </a:endParaRPr>
          </a:p>
        </p:txBody>
      </p:sp>
    </p:spTree>
    <p:extLst>
      <p:ext uri="{BB962C8B-B14F-4D97-AF65-F5344CB8AC3E}">
        <p14:creationId xmlns:p14="http://schemas.microsoft.com/office/powerpoint/2010/main" val="409659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5400" b="1" baseline="30000" dirty="0">
                <a:solidFill>
                  <a:prstClr val="black">
                    <a:lumMod val="75000"/>
                    <a:lumOff val="25000"/>
                  </a:prstClr>
                </a:solidFill>
                <a:hlinkClick r:id="rId2" tooltip="Click to study this verse"/>
              </a:rPr>
              <a:t>13</a:t>
            </a:r>
            <a:r>
              <a:rPr lang="en-US" sz="5400" dirty="0">
                <a:solidFill>
                  <a:prstClr val="black">
                    <a:lumMod val="75000"/>
                    <a:lumOff val="25000"/>
                  </a:prstClr>
                </a:solidFill>
              </a:rPr>
              <a:t> Instead, be very glad—for these trials make you partners with Christ in his suffering, so that you will have the wonderful joy of seeing his glory when it is revealed to all the world. </a:t>
            </a:r>
            <a:endParaRPr lang="en-US" sz="5400" dirty="0"/>
          </a:p>
        </p:txBody>
      </p:sp>
    </p:spTree>
    <p:extLst>
      <p:ext uri="{BB962C8B-B14F-4D97-AF65-F5344CB8AC3E}">
        <p14:creationId xmlns:p14="http://schemas.microsoft.com/office/powerpoint/2010/main" val="136251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400" b="1" baseline="30000" dirty="0">
                <a:solidFill>
                  <a:prstClr val="black">
                    <a:lumMod val="75000"/>
                    <a:lumOff val="25000"/>
                  </a:prstClr>
                </a:solidFill>
                <a:hlinkClick r:id="rId2" tooltip="Click to study this verse"/>
              </a:rPr>
              <a:t>14</a:t>
            </a:r>
            <a:r>
              <a:rPr lang="en-US" sz="5400" dirty="0">
                <a:solidFill>
                  <a:prstClr val="black">
                    <a:lumMod val="75000"/>
                    <a:lumOff val="25000"/>
                  </a:prstClr>
                </a:solidFill>
              </a:rPr>
              <a:t> So be happy when you are insulted for being a Christian, for then the glorious Spirit of God rests upon you.</a:t>
            </a:r>
            <a:r>
              <a:rPr lang="en-US" sz="5400" b="1" baseline="30000" dirty="0">
                <a:solidFill>
                  <a:prstClr val="black">
                    <a:lumMod val="75000"/>
                    <a:lumOff val="25000"/>
                  </a:prstClr>
                </a:solidFill>
                <a:hlinkClick r:id="rId3" tooltip="Click to study this verse"/>
              </a:rPr>
              <a:t> 15</a:t>
            </a:r>
            <a:r>
              <a:rPr lang="en-US" sz="5400" dirty="0">
                <a:solidFill>
                  <a:prstClr val="black">
                    <a:lumMod val="75000"/>
                    <a:lumOff val="25000"/>
                  </a:prstClr>
                </a:solidFill>
              </a:rPr>
              <a:t> If you suffer, however, it must not be for murder, stealing, making trouble, or prying into other people’s affairs. </a:t>
            </a:r>
            <a:endParaRPr lang="en-US" sz="5400" dirty="0"/>
          </a:p>
        </p:txBody>
      </p:sp>
    </p:spTree>
    <p:extLst>
      <p:ext uri="{BB962C8B-B14F-4D97-AF65-F5344CB8AC3E}">
        <p14:creationId xmlns:p14="http://schemas.microsoft.com/office/powerpoint/2010/main" val="348786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268200" cy="11391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400" b="1" baseline="30000" dirty="0">
                <a:solidFill>
                  <a:prstClr val="black">
                    <a:lumMod val="75000"/>
                    <a:lumOff val="25000"/>
                  </a:prstClr>
                </a:solidFill>
                <a:hlinkClick r:id="rId2" tooltip="Click to study this verse"/>
              </a:rPr>
              <a:t>16</a:t>
            </a:r>
            <a:r>
              <a:rPr lang="en-US" sz="5400" dirty="0">
                <a:solidFill>
                  <a:prstClr val="black">
                    <a:lumMod val="75000"/>
                    <a:lumOff val="25000"/>
                  </a:prstClr>
                </a:solidFill>
              </a:rPr>
              <a:t> But it is no shame to suffer for being a  Christian. Praise God for the privilege of being called by his name! </a:t>
            </a:r>
          </a:p>
          <a:p>
            <a:pPr marL="45720" indent="0">
              <a:buNone/>
            </a:pPr>
            <a:r>
              <a:rPr lang="en-US" sz="5400" b="1" baseline="30000" dirty="0">
                <a:solidFill>
                  <a:prstClr val="black">
                    <a:lumMod val="75000"/>
                    <a:lumOff val="25000"/>
                  </a:prstClr>
                </a:solidFill>
                <a:hlinkClick r:id="rId3"/>
              </a:rPr>
              <a:t>17</a:t>
            </a:r>
            <a:r>
              <a:rPr lang="en-US" sz="5400" dirty="0">
                <a:solidFill>
                  <a:prstClr val="black">
                    <a:lumMod val="75000"/>
                    <a:lumOff val="25000"/>
                  </a:prstClr>
                </a:solidFill>
              </a:rPr>
              <a:t> For the time has come for judgment, and it must begin with God’s household. </a:t>
            </a:r>
            <a:endParaRPr lang="en-US" sz="5400" dirty="0"/>
          </a:p>
          <a:p>
            <a:pPr marL="45720" indent="0">
              <a:buNone/>
            </a:pPr>
            <a:endParaRPr lang="en-US" sz="5400" dirty="0"/>
          </a:p>
        </p:txBody>
      </p:sp>
    </p:spTree>
    <p:extLst>
      <p:ext uri="{BB962C8B-B14F-4D97-AF65-F5344CB8AC3E}">
        <p14:creationId xmlns:p14="http://schemas.microsoft.com/office/powerpoint/2010/main" val="66742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5400" dirty="0">
                <a:solidFill>
                  <a:prstClr val="black">
                    <a:lumMod val="75000"/>
                    <a:lumOff val="25000"/>
                  </a:prstClr>
                </a:solidFill>
              </a:rPr>
              <a:t>And if judgment begins with us, what terrible fate awaits those who have never obeyed God’s Good News? </a:t>
            </a:r>
            <a:r>
              <a:rPr lang="en-US" sz="5400" b="1" baseline="30000" dirty="0">
                <a:solidFill>
                  <a:prstClr val="black">
                    <a:lumMod val="75000"/>
                    <a:lumOff val="25000"/>
                  </a:prstClr>
                </a:solidFill>
                <a:hlinkClick r:id="rId2" tooltip="Click to study this verse"/>
              </a:rPr>
              <a:t>18</a:t>
            </a:r>
            <a:r>
              <a:rPr lang="en-US" sz="5400" dirty="0">
                <a:solidFill>
                  <a:prstClr val="black">
                    <a:lumMod val="75000"/>
                    <a:lumOff val="25000"/>
                  </a:prstClr>
                </a:solidFill>
              </a:rPr>
              <a:t> And also, “If the righteous are barely saved, what will happen to godless sinners?” </a:t>
            </a:r>
            <a:endParaRPr lang="en-US" sz="5400" dirty="0"/>
          </a:p>
        </p:txBody>
      </p:sp>
    </p:spTree>
    <p:extLst>
      <p:ext uri="{BB962C8B-B14F-4D97-AF65-F5344CB8AC3E}">
        <p14:creationId xmlns:p14="http://schemas.microsoft.com/office/powerpoint/2010/main" val="79845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5400" b="1" baseline="30000" dirty="0">
                <a:solidFill>
                  <a:prstClr val="black">
                    <a:lumMod val="75000"/>
                    <a:lumOff val="25000"/>
                  </a:prstClr>
                </a:solidFill>
                <a:hlinkClick r:id="rId2" tooltip="Click to study this verse"/>
              </a:rPr>
              <a:t>19</a:t>
            </a:r>
            <a:r>
              <a:rPr lang="en-US" sz="5400" dirty="0">
                <a:solidFill>
                  <a:prstClr val="black">
                    <a:lumMod val="75000"/>
                    <a:lumOff val="25000"/>
                  </a:prstClr>
                </a:solidFill>
              </a:rPr>
              <a:t> So if you are suffering in a manner that pleases God, keep on doing what is right, and trust your lives to the God who created you, for he will never fail you.</a:t>
            </a:r>
            <a:endParaRPr lang="en-US" sz="5400" dirty="0"/>
          </a:p>
        </p:txBody>
      </p:sp>
    </p:spTree>
    <p:extLst>
      <p:ext uri="{BB962C8B-B14F-4D97-AF65-F5344CB8AC3E}">
        <p14:creationId xmlns:p14="http://schemas.microsoft.com/office/powerpoint/2010/main" val="2701671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362200"/>
            <a:ext cx="12192000" cy="4458730"/>
          </a:xfrm>
        </p:spPr>
        <p:txBody>
          <a:bodyPr>
            <a:noAutofit/>
          </a:bodyPr>
          <a:lstStyle/>
          <a:p>
            <a:pPr marL="0" indent="0">
              <a:lnSpc>
                <a:spcPct val="107000"/>
              </a:lnSpc>
              <a:spcBef>
                <a:spcPts val="0"/>
              </a:spcBef>
              <a:spcAft>
                <a:spcPts val="0"/>
              </a:spcAft>
              <a:buNone/>
            </a:pPr>
            <a:r>
              <a:rPr lang="en-US" sz="6600" b="1" i="1" dirty="0">
                <a:effectLst>
                  <a:outerShdw blurRad="38100" dist="38100" dir="2700000" algn="tl">
                    <a:srgbClr val="000000">
                      <a:alpha val="43137"/>
                    </a:srgbClr>
                  </a:outerShdw>
                </a:effectLst>
              </a:rPr>
              <a:t>Three Points: </a:t>
            </a:r>
            <a:r>
              <a:rPr lang="en-US" sz="6600" b="1" i="1" dirty="0">
                <a:solidFill>
                  <a:srgbClr val="404040"/>
                </a:solidFill>
                <a:effectLst>
                  <a:outerShdw blurRad="38100" dist="38100" dir="2700000" algn="tl">
                    <a:srgbClr val="000000">
                      <a:alpha val="43000"/>
                    </a:srgbClr>
                  </a:outerShdw>
                </a:effectLst>
                <a:highlight>
                  <a:srgbClr val="FFFF00"/>
                </a:highlight>
                <a:latin typeface="Trebuchet MS" panose="020B0603020202020204" pitchFamily="34" charset="0"/>
              </a:rPr>
              <a:t>We Must Suffer</a:t>
            </a:r>
            <a:endParaRPr lang="en-US" sz="6600" b="1" i="1" dirty="0">
              <a:effectLst>
                <a:outerShdw blurRad="38100" dist="38100" dir="2700000" algn="tl">
                  <a:srgbClr val="000000">
                    <a:alpha val="43137"/>
                  </a:srgbClr>
                </a:outerShdw>
              </a:effectLst>
            </a:endParaRPr>
          </a:p>
          <a:p>
            <a:pPr marL="960120" indent="-914400">
              <a:lnSpc>
                <a:spcPct val="80000"/>
              </a:lnSpc>
              <a:buClr>
                <a:srgbClr val="C00000"/>
              </a:buClr>
              <a:buFont typeface="+mj-lt"/>
              <a:buAutoNum type="arabicPeriod"/>
            </a:pPr>
            <a:r>
              <a:rPr lang="en-US" sz="6000" b="1" i="1" dirty="0">
                <a:effectLst>
                  <a:outerShdw blurRad="38100" dist="38100" dir="2700000" algn="tl">
                    <a:srgbClr val="000000">
                      <a:alpha val="43137"/>
                    </a:srgbClr>
                  </a:outerShdw>
                </a:effectLst>
              </a:rPr>
              <a:t>For Christ’s Church</a:t>
            </a:r>
          </a:p>
          <a:p>
            <a:pPr marL="960120" indent="-914400">
              <a:lnSpc>
                <a:spcPct val="80000"/>
              </a:lnSpc>
              <a:buClr>
                <a:srgbClr val="C00000"/>
              </a:buClr>
              <a:buFont typeface="+mj-lt"/>
              <a:buAutoNum type="arabicPeriod"/>
            </a:pPr>
            <a:r>
              <a:rPr lang="en-US" sz="6000" b="1" i="1" dirty="0">
                <a:effectLst>
                  <a:outerShdw blurRad="38100" dist="38100" dir="2700000" algn="tl">
                    <a:srgbClr val="000000">
                      <a:alpha val="43137"/>
                    </a:srgbClr>
                  </a:outerShdw>
                </a:effectLst>
              </a:rPr>
              <a:t>To Teach the Lost the Gospel</a:t>
            </a:r>
          </a:p>
          <a:p>
            <a:pPr marL="960120" indent="-914400">
              <a:lnSpc>
                <a:spcPct val="80000"/>
              </a:lnSpc>
              <a:buClr>
                <a:srgbClr val="C00000"/>
              </a:buClr>
              <a:buFont typeface="+mj-lt"/>
              <a:buAutoNum type="arabicPeriod"/>
            </a:pPr>
            <a:r>
              <a:rPr lang="en-US" sz="6000" b="1" i="1" dirty="0">
                <a:effectLst>
                  <a:outerShdw blurRad="38100" dist="38100" dir="2700000" algn="tl">
                    <a:srgbClr val="000000">
                      <a:alpha val="43137"/>
                    </a:srgbClr>
                  </a:outerShdw>
                </a:effectLst>
              </a:rPr>
              <a:t>To Stop Sinning</a:t>
            </a:r>
          </a:p>
        </p:txBody>
      </p:sp>
      <p:sp>
        <p:nvSpPr>
          <p:cNvPr id="4" name="Title 3"/>
          <p:cNvSpPr>
            <a:spLocks noGrp="1"/>
          </p:cNvSpPr>
          <p:nvPr>
            <p:ph type="title"/>
          </p:nvPr>
        </p:nvSpPr>
        <p:spPr>
          <a:xfrm>
            <a:off x="0" y="0"/>
            <a:ext cx="12192000" cy="23622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Christians Are Partners With Christ in His Sufferings</a:t>
            </a:r>
          </a:p>
        </p:txBody>
      </p:sp>
    </p:spTree>
    <p:extLst>
      <p:ext uri="{BB962C8B-B14F-4D97-AF65-F5344CB8AC3E}">
        <p14:creationId xmlns:p14="http://schemas.microsoft.com/office/powerpoint/2010/main" val="1253636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4114800"/>
            <a:ext cx="12192000" cy="2743200"/>
          </a:xfrm>
        </p:spPr>
        <p:txBody>
          <a:bodyPr>
            <a:noAutofit/>
          </a:bodyPr>
          <a:lstStyle/>
          <a:p>
            <a:pPr>
              <a:lnSpc>
                <a:spcPct val="80000"/>
              </a:lnSpc>
              <a:buClr>
                <a:srgbClr val="C00000"/>
              </a:buClr>
              <a:buFont typeface="Wingdings" pitchFamily="2" charset="2"/>
              <a:buChar char="Ø"/>
              <a:defRPr/>
            </a:pPr>
            <a:r>
              <a:rPr lang="it-IT" sz="8000" b="1" i="1" dirty="0">
                <a:solidFill>
                  <a:prstClr val="black">
                    <a:lumMod val="75000"/>
                    <a:lumOff val="25000"/>
                  </a:prstClr>
                </a:solidFill>
                <a:effectLst>
                  <a:outerShdw blurRad="38100" dist="38100" dir="2700000" algn="tl">
                    <a:srgbClr val="000000">
                      <a:alpha val="43137"/>
                    </a:srgbClr>
                  </a:outerShdw>
                </a:effectLst>
                <a:latin typeface="Trebuchet MS"/>
              </a:rPr>
              <a:t>Colossians 1:24 (AMP)</a:t>
            </a:r>
          </a:p>
          <a:p>
            <a:pPr>
              <a:lnSpc>
                <a:spcPct val="80000"/>
              </a:lnSpc>
              <a:buClr>
                <a:srgbClr val="C00000"/>
              </a:buClr>
              <a:buFont typeface="Wingdings" pitchFamily="2" charset="2"/>
              <a:buChar char="Ø"/>
              <a:defRPr/>
            </a:pPr>
            <a:r>
              <a:rPr lang="it-IT" sz="8000" b="1" i="1" dirty="0">
                <a:solidFill>
                  <a:prstClr val="black">
                    <a:lumMod val="75000"/>
                    <a:lumOff val="25000"/>
                  </a:prstClr>
                </a:solidFill>
                <a:effectLst>
                  <a:outerShdw blurRad="38100" dist="38100" dir="2700000" algn="tl">
                    <a:srgbClr val="000000">
                      <a:alpha val="43137"/>
                    </a:srgbClr>
                  </a:outerShdw>
                </a:effectLst>
                <a:latin typeface="Trebuchet MS"/>
              </a:rPr>
              <a:t>Ephesians 5:25 (KJV)</a:t>
            </a:r>
            <a:endParaRPr lang="nn-NO" sz="8000" b="1" i="1" dirty="0">
              <a:solidFill>
                <a:prstClr val="black">
                  <a:lumMod val="75000"/>
                  <a:lumOff val="25000"/>
                </a:prstClr>
              </a:solidFill>
              <a:effectLst>
                <a:outerShdw blurRad="38100" dist="38100" dir="2700000" algn="tl">
                  <a:srgbClr val="000000">
                    <a:alpha val="43137"/>
                  </a:srgbClr>
                </a:outerShdw>
              </a:effectLst>
              <a:latin typeface="Trebuchet MS"/>
            </a:endParaRPr>
          </a:p>
        </p:txBody>
      </p:sp>
      <p:sp>
        <p:nvSpPr>
          <p:cNvPr id="4" name="Title 3"/>
          <p:cNvSpPr>
            <a:spLocks noGrp="1"/>
          </p:cNvSpPr>
          <p:nvPr>
            <p:ph type="title"/>
          </p:nvPr>
        </p:nvSpPr>
        <p:spPr>
          <a:xfrm>
            <a:off x="0" y="0"/>
            <a:ext cx="12192000" cy="36576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We Must Suffer for Christ’s Church</a:t>
            </a:r>
          </a:p>
        </p:txBody>
      </p:sp>
    </p:spTree>
    <p:extLst>
      <p:ext uri="{BB962C8B-B14F-4D97-AF65-F5344CB8AC3E}">
        <p14:creationId xmlns:p14="http://schemas.microsoft.com/office/powerpoint/2010/main" val="1394343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Colossians 1:24 (AMP)</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dirty="0"/>
              <a:t>[Even] now I rejoice in the midst of my sufferings on your behalf. </a:t>
            </a:r>
            <a:r>
              <a:rPr lang="en-US" sz="5400" dirty="0">
                <a:solidFill>
                  <a:prstClr val="black">
                    <a:lumMod val="75000"/>
                    <a:lumOff val="25000"/>
                  </a:prstClr>
                </a:solidFill>
              </a:rPr>
              <a:t>And in my own person I am making up whatever is still lacking and remains to be completed [on our part] of Christ’s afflictions, for the sake of His body, which is the church.</a:t>
            </a:r>
            <a:endParaRPr lang="en-US" sz="5400" dirty="0"/>
          </a:p>
          <a:p>
            <a:pPr marL="45720" indent="0">
              <a:buNone/>
            </a:pPr>
            <a:endParaRPr lang="en-US" sz="6600" dirty="0"/>
          </a:p>
        </p:txBody>
      </p:sp>
    </p:spTree>
    <p:extLst>
      <p:ext uri="{BB962C8B-B14F-4D97-AF65-F5344CB8AC3E}">
        <p14:creationId xmlns:p14="http://schemas.microsoft.com/office/powerpoint/2010/main" val="9324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367790"/>
          </a:xfrm>
        </p:spPr>
        <p:txBody>
          <a:bodyPr>
            <a:noAutofit/>
          </a:bodyPr>
          <a:lstStyle/>
          <a:p>
            <a:pPr marL="0" indent="0" algn="ctr">
              <a:buNone/>
            </a:pPr>
            <a:r>
              <a:rPr lang="en-US" sz="9600" i="1" dirty="0">
                <a:solidFill>
                  <a:srgbClr val="A31D6A"/>
                </a:solidFill>
                <a:effectLst>
                  <a:outerShdw blurRad="38100" dist="38100" dir="2700000" algn="tl">
                    <a:srgbClr val="000000">
                      <a:alpha val="43137"/>
                    </a:srgbClr>
                  </a:outerShdw>
                </a:effectLst>
              </a:rPr>
              <a:t>I Peter 4:16 (KJV)</a:t>
            </a:r>
          </a:p>
        </p:txBody>
      </p:sp>
      <p:sp>
        <p:nvSpPr>
          <p:cNvPr id="3" name="Content Placeholder 2"/>
          <p:cNvSpPr>
            <a:spLocks noGrp="1"/>
          </p:cNvSpPr>
          <p:nvPr>
            <p:ph sz="quarter" idx="13"/>
          </p:nvPr>
        </p:nvSpPr>
        <p:spPr>
          <a:xfrm>
            <a:off x="0" y="1371600"/>
            <a:ext cx="12192000" cy="5486400"/>
          </a:xfrm>
        </p:spPr>
        <p:txBody>
          <a:bodyPr>
            <a:noAutofit/>
          </a:bodyPr>
          <a:lstStyle/>
          <a:p>
            <a:pPr marL="45720" indent="0">
              <a:buNone/>
            </a:pPr>
            <a:r>
              <a:rPr lang="en-US" sz="8000" dirty="0"/>
              <a:t>Yet if any man suffer as a Christian, let him not be ashamed; but let him glorify God on this behalf.</a:t>
            </a:r>
          </a:p>
        </p:txBody>
      </p:sp>
    </p:spTree>
    <p:extLst>
      <p:ext uri="{BB962C8B-B14F-4D97-AF65-F5344CB8AC3E}">
        <p14:creationId xmlns:p14="http://schemas.microsoft.com/office/powerpoint/2010/main" val="42961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Ephesians 5:25 (KJV)</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8000" dirty="0"/>
              <a:t>Husbands, love your wives, even as Christ also loved the church, and gave himself for it;</a:t>
            </a:r>
          </a:p>
        </p:txBody>
      </p:sp>
    </p:spTree>
    <p:extLst>
      <p:ext uri="{BB962C8B-B14F-4D97-AF65-F5344CB8AC3E}">
        <p14:creationId xmlns:p14="http://schemas.microsoft.com/office/powerpoint/2010/main" val="2183960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4267200"/>
            <a:ext cx="12191999" cy="2553730"/>
          </a:xfrm>
        </p:spPr>
        <p:txBody>
          <a:bodyPr>
            <a:noAutofit/>
          </a:bodyPr>
          <a:lstStyle/>
          <a:p>
            <a:pPr>
              <a:lnSpc>
                <a:spcPct val="80000"/>
              </a:lnSpc>
              <a:buClr>
                <a:srgbClr val="C00000"/>
              </a:buClr>
              <a:buFont typeface="Wingdings" panose="05000000000000000000" pitchFamily="2" charset="2"/>
              <a:buChar char="Ø"/>
              <a:defRPr/>
            </a:pPr>
            <a:r>
              <a:rPr lang="en-US" sz="8000" b="1" i="1" dirty="0">
                <a:solidFill>
                  <a:prstClr val="black">
                    <a:lumMod val="75000"/>
                    <a:lumOff val="25000"/>
                  </a:prstClr>
                </a:solidFill>
                <a:effectLst>
                  <a:outerShdw blurRad="38100" dist="38100" dir="2700000" algn="tl">
                    <a:srgbClr val="000000">
                      <a:alpha val="43137"/>
                    </a:srgbClr>
                  </a:outerShdw>
                </a:effectLst>
                <a:latin typeface="Trebuchet MS"/>
              </a:rPr>
              <a:t>Acts 20:24 (LNT)</a:t>
            </a:r>
          </a:p>
          <a:p>
            <a:pPr>
              <a:lnSpc>
                <a:spcPct val="80000"/>
              </a:lnSpc>
              <a:buClr>
                <a:srgbClr val="C00000"/>
              </a:buClr>
              <a:buFont typeface="Wingdings" panose="05000000000000000000" pitchFamily="2" charset="2"/>
              <a:buChar char="Ø"/>
              <a:defRPr/>
            </a:pPr>
            <a:r>
              <a:rPr lang="en-US" sz="8000" b="1" i="1" dirty="0">
                <a:solidFill>
                  <a:prstClr val="black">
                    <a:lumMod val="75000"/>
                    <a:lumOff val="25000"/>
                  </a:prstClr>
                </a:solidFill>
                <a:effectLst>
                  <a:outerShdw blurRad="38100" dist="38100" dir="2700000" algn="tl">
                    <a:srgbClr val="000000">
                      <a:alpha val="43137"/>
                    </a:srgbClr>
                  </a:outerShdw>
                </a:effectLst>
                <a:latin typeface="Trebuchet MS"/>
              </a:rPr>
              <a:t>Acts 8:1-4 (KJV)</a:t>
            </a:r>
            <a:endParaRPr lang="nn-NO" sz="8000" b="1" i="1" dirty="0">
              <a:solidFill>
                <a:prstClr val="black">
                  <a:lumMod val="75000"/>
                  <a:lumOff val="25000"/>
                </a:prstClr>
              </a:solidFill>
              <a:effectLst>
                <a:outerShdw blurRad="38100" dist="38100" dir="2700000" algn="tl">
                  <a:srgbClr val="000000">
                    <a:alpha val="43137"/>
                  </a:srgbClr>
                </a:outerShdw>
              </a:effectLst>
              <a:latin typeface="Trebuchet MS"/>
            </a:endParaRPr>
          </a:p>
        </p:txBody>
      </p:sp>
      <p:sp>
        <p:nvSpPr>
          <p:cNvPr id="4" name="Title 3"/>
          <p:cNvSpPr>
            <a:spLocks noGrp="1"/>
          </p:cNvSpPr>
          <p:nvPr>
            <p:ph type="title"/>
          </p:nvPr>
        </p:nvSpPr>
        <p:spPr>
          <a:xfrm>
            <a:off x="0" y="0"/>
            <a:ext cx="12192000" cy="37338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We Must Suffer to Teach the Lost the Gospel</a:t>
            </a:r>
          </a:p>
        </p:txBody>
      </p:sp>
    </p:spTree>
    <p:extLst>
      <p:ext uri="{BB962C8B-B14F-4D97-AF65-F5344CB8AC3E}">
        <p14:creationId xmlns:p14="http://schemas.microsoft.com/office/powerpoint/2010/main" val="352395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Acts 20:24 (LNT)</a:t>
            </a: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6300" dirty="0"/>
              <a:t>But life is worth nothing unless I use it for doing the work assigned me by the Lord Jesus—the work of telling others the Good News about God’s mighty kindness and love.</a:t>
            </a:r>
          </a:p>
        </p:txBody>
      </p:sp>
    </p:spTree>
    <p:extLst>
      <p:ext uri="{BB962C8B-B14F-4D97-AF65-F5344CB8AC3E}">
        <p14:creationId xmlns:p14="http://schemas.microsoft.com/office/powerpoint/2010/main" val="2941770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Acts 8:1-4 (KJV)</a:t>
            </a: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pPr>
            <a:r>
              <a:rPr lang="en-US" sz="5400" b="1" dirty="0">
                <a:hlinkClick r:id="rId2" tooltip="Click to study this verse"/>
              </a:rPr>
              <a:t>1</a:t>
            </a:r>
            <a:r>
              <a:rPr lang="en-US" sz="5400" dirty="0"/>
              <a:t> And Saul was consenting unto his death. And at that time there was a great persecution against the church which was at Jerusalem; </a:t>
            </a:r>
            <a:r>
              <a:rPr lang="en-US" sz="5400" dirty="0">
                <a:solidFill>
                  <a:prstClr val="black">
                    <a:lumMod val="75000"/>
                    <a:lumOff val="25000"/>
                  </a:prstClr>
                </a:solidFill>
              </a:rPr>
              <a:t>and they were all scattered abroad throughout the regions of Judaea and Samaria, except the apostles.</a:t>
            </a:r>
            <a:endParaRPr lang="en-US" sz="4800" dirty="0">
              <a:solidFill>
                <a:prstClr val="black">
                  <a:lumMod val="75000"/>
                  <a:lumOff val="25000"/>
                </a:prstClr>
              </a:solidFill>
            </a:endParaRPr>
          </a:p>
        </p:txBody>
      </p:sp>
    </p:spTree>
    <p:extLst>
      <p:ext uri="{BB962C8B-B14F-4D97-AF65-F5344CB8AC3E}">
        <p14:creationId xmlns:p14="http://schemas.microsoft.com/office/powerpoint/2010/main" val="525443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Acts 8:1-4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pPr>
            <a:r>
              <a:rPr lang="en-US" sz="5400" b="1" dirty="0">
                <a:solidFill>
                  <a:prstClr val="black">
                    <a:lumMod val="75000"/>
                    <a:lumOff val="25000"/>
                  </a:prstClr>
                </a:solidFill>
                <a:hlinkClick r:id="rId2" tooltip="Click to study this verse"/>
              </a:rPr>
              <a:t>2</a:t>
            </a:r>
            <a:r>
              <a:rPr lang="en-US" sz="5400" dirty="0">
                <a:solidFill>
                  <a:prstClr val="black">
                    <a:lumMod val="75000"/>
                    <a:lumOff val="25000"/>
                  </a:prstClr>
                </a:solidFill>
              </a:rPr>
              <a:t> And devout men carried Stephen to his burial, and made great lamentation over him.                   </a:t>
            </a:r>
            <a:r>
              <a:rPr lang="en-US" sz="5400" b="1" dirty="0">
                <a:solidFill>
                  <a:prstClr val="black">
                    <a:lumMod val="75000"/>
                    <a:lumOff val="25000"/>
                  </a:prstClr>
                </a:solidFill>
                <a:hlinkClick r:id="rId3" tooltip="Click to study this verse"/>
              </a:rPr>
              <a:t>3</a:t>
            </a:r>
            <a:r>
              <a:rPr lang="en-US" sz="5400" dirty="0">
                <a:solidFill>
                  <a:prstClr val="black">
                    <a:lumMod val="75000"/>
                    <a:lumOff val="25000"/>
                  </a:prstClr>
                </a:solidFill>
              </a:rPr>
              <a:t> As for Saul, he made </a:t>
            </a:r>
            <a:r>
              <a:rPr lang="en-US" sz="5400" dirty="0" err="1">
                <a:solidFill>
                  <a:prstClr val="black">
                    <a:lumMod val="75000"/>
                    <a:lumOff val="25000"/>
                  </a:prstClr>
                </a:solidFill>
              </a:rPr>
              <a:t>havock</a:t>
            </a:r>
            <a:r>
              <a:rPr lang="en-US" sz="5400" dirty="0">
                <a:solidFill>
                  <a:prstClr val="black">
                    <a:lumMod val="75000"/>
                    <a:lumOff val="25000"/>
                  </a:prstClr>
                </a:solidFill>
              </a:rPr>
              <a:t> of the church, entering into every house, and haling men and women committed them to prison.</a:t>
            </a:r>
          </a:p>
        </p:txBody>
      </p:sp>
    </p:spTree>
    <p:extLst>
      <p:ext uri="{BB962C8B-B14F-4D97-AF65-F5344CB8AC3E}">
        <p14:creationId xmlns:p14="http://schemas.microsoft.com/office/powerpoint/2010/main" val="1270077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Acts 8:1-4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pPr>
            <a:r>
              <a:rPr lang="en-US" sz="5400" b="1" dirty="0">
                <a:solidFill>
                  <a:prstClr val="black">
                    <a:lumMod val="75000"/>
                    <a:lumOff val="25000"/>
                  </a:prstClr>
                </a:solidFill>
                <a:hlinkClick r:id="rId2" tooltip="Click to study this verse"/>
              </a:rPr>
              <a:t>4</a:t>
            </a:r>
            <a:r>
              <a:rPr lang="en-US" sz="5400" dirty="0">
                <a:solidFill>
                  <a:prstClr val="black">
                    <a:lumMod val="75000"/>
                    <a:lumOff val="25000"/>
                  </a:prstClr>
                </a:solidFill>
              </a:rPr>
              <a:t> Therefore they that were scattered abroad went every where preaching the word.</a:t>
            </a:r>
          </a:p>
        </p:txBody>
      </p:sp>
    </p:spTree>
    <p:extLst>
      <p:ext uri="{BB962C8B-B14F-4D97-AF65-F5344CB8AC3E}">
        <p14:creationId xmlns:p14="http://schemas.microsoft.com/office/powerpoint/2010/main" val="3290730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733800"/>
            <a:ext cx="12192000" cy="3087130"/>
          </a:xfrm>
        </p:spPr>
        <p:txBody>
          <a:bodyPr>
            <a:noAutofit/>
          </a:bodyPr>
          <a:lstStyle/>
          <a:p>
            <a:pPr>
              <a:lnSpc>
                <a:spcPct val="80000"/>
              </a:lnSpc>
              <a:buClr>
                <a:srgbClr val="C00000"/>
              </a:buClr>
              <a:buFont typeface="Wingdings" pitchFamily="2" charset="2"/>
              <a:buChar char="Ø"/>
              <a:defRPr/>
            </a:pPr>
            <a:r>
              <a:rPr lang="nn-NO" sz="6600" b="1" i="1" dirty="0">
                <a:solidFill>
                  <a:prstClr val="black">
                    <a:lumMod val="75000"/>
                    <a:lumOff val="25000"/>
                  </a:prstClr>
                </a:solidFill>
                <a:effectLst>
                  <a:outerShdw blurRad="38100" dist="38100" dir="2700000" algn="tl">
                    <a:srgbClr val="000000">
                      <a:alpha val="43137"/>
                    </a:srgbClr>
                  </a:outerShdw>
                </a:effectLst>
                <a:latin typeface="Trebuchet MS"/>
              </a:rPr>
              <a:t>I Peter 4:2-5 (KJV)</a:t>
            </a:r>
          </a:p>
          <a:p>
            <a:pPr>
              <a:lnSpc>
                <a:spcPct val="80000"/>
              </a:lnSpc>
              <a:buClr>
                <a:srgbClr val="C00000"/>
              </a:buClr>
              <a:buFont typeface="Wingdings" pitchFamily="2" charset="2"/>
              <a:buChar char="Ø"/>
              <a:defRPr/>
            </a:pPr>
            <a:r>
              <a:rPr lang="nn-NO" sz="6600" b="1" i="1" dirty="0">
                <a:solidFill>
                  <a:prstClr val="black">
                    <a:lumMod val="75000"/>
                    <a:lumOff val="25000"/>
                  </a:prstClr>
                </a:solidFill>
                <a:effectLst>
                  <a:outerShdw blurRad="38100" dist="38100" dir="2700000" algn="tl">
                    <a:srgbClr val="000000">
                      <a:alpha val="43137"/>
                    </a:srgbClr>
                  </a:outerShdw>
                </a:effectLst>
                <a:latin typeface="Trebuchet MS"/>
              </a:rPr>
              <a:t>I Corinthians 6:9-11 (NLT)</a:t>
            </a:r>
          </a:p>
        </p:txBody>
      </p:sp>
      <p:sp>
        <p:nvSpPr>
          <p:cNvPr id="4" name="Title 3"/>
          <p:cNvSpPr>
            <a:spLocks noGrp="1"/>
          </p:cNvSpPr>
          <p:nvPr>
            <p:ph type="title"/>
          </p:nvPr>
        </p:nvSpPr>
        <p:spPr>
          <a:xfrm>
            <a:off x="0" y="0"/>
            <a:ext cx="12192000" cy="32004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We Must Suffer to Stop Sinning</a:t>
            </a:r>
            <a:endParaRPr lang="en-US" sz="88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2997291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4:2-5 (KJV)</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5400" b="1" dirty="0">
                <a:hlinkClick r:id="rId2" tooltip="Click to study this verse"/>
              </a:rPr>
              <a:t>2</a:t>
            </a:r>
            <a:r>
              <a:rPr lang="en-US" sz="5400" dirty="0"/>
              <a:t> That he no longer should live the rest of </a:t>
            </a:r>
            <a:r>
              <a:rPr lang="en-US" sz="5400" i="1" dirty="0"/>
              <a:t>his</a:t>
            </a:r>
            <a:r>
              <a:rPr lang="en-US" sz="5400" dirty="0"/>
              <a:t> time in the flesh to the lusts of men, but to the will of God. </a:t>
            </a:r>
            <a:r>
              <a:rPr lang="en-US" sz="5400" b="1" dirty="0">
                <a:solidFill>
                  <a:prstClr val="black">
                    <a:lumMod val="75000"/>
                    <a:lumOff val="25000"/>
                  </a:prstClr>
                </a:solidFill>
                <a:hlinkClick r:id="rId3" tooltip="Click to study this verse"/>
              </a:rPr>
              <a:t>3</a:t>
            </a:r>
            <a:r>
              <a:rPr lang="en-US" sz="5400" dirty="0">
                <a:solidFill>
                  <a:prstClr val="black">
                    <a:lumMod val="75000"/>
                    <a:lumOff val="25000"/>
                  </a:prstClr>
                </a:solidFill>
              </a:rPr>
              <a:t> For the time past of our life may suffice us to have wrought the will of the Gentiles, </a:t>
            </a:r>
            <a:endParaRPr lang="en-US" sz="5400" dirty="0"/>
          </a:p>
        </p:txBody>
      </p:sp>
    </p:spTree>
    <p:extLst>
      <p:ext uri="{BB962C8B-B14F-4D97-AF65-F5344CB8AC3E}">
        <p14:creationId xmlns:p14="http://schemas.microsoft.com/office/powerpoint/2010/main" val="1049403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4:2-5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5400" dirty="0">
                <a:solidFill>
                  <a:prstClr val="black">
                    <a:lumMod val="75000"/>
                    <a:lumOff val="25000"/>
                  </a:prstClr>
                </a:solidFill>
              </a:rPr>
              <a:t>when we walked in lasciviousness, lusts, excess of wine, revellings, </a:t>
            </a:r>
            <a:r>
              <a:rPr lang="en-US" sz="5200" dirty="0">
                <a:solidFill>
                  <a:prstClr val="black">
                    <a:lumMod val="75000"/>
                    <a:lumOff val="25000"/>
                  </a:prstClr>
                </a:solidFill>
              </a:rPr>
              <a:t>banquetings, </a:t>
            </a:r>
            <a:r>
              <a:rPr lang="en-US" sz="5400" dirty="0">
                <a:solidFill>
                  <a:prstClr val="black">
                    <a:lumMod val="75000"/>
                    <a:lumOff val="25000"/>
                  </a:prstClr>
                </a:solidFill>
              </a:rPr>
              <a:t>and </a:t>
            </a:r>
            <a:r>
              <a:rPr lang="en-US" sz="6000" dirty="0">
                <a:solidFill>
                  <a:prstClr val="black">
                    <a:lumMod val="75000"/>
                    <a:lumOff val="25000"/>
                  </a:prstClr>
                </a:solidFill>
              </a:rPr>
              <a:t>abominable idolatries:</a:t>
            </a:r>
            <a:endParaRPr lang="en-US" sz="6000" dirty="0"/>
          </a:p>
        </p:txBody>
      </p:sp>
    </p:spTree>
    <p:extLst>
      <p:ext uri="{BB962C8B-B14F-4D97-AF65-F5344CB8AC3E}">
        <p14:creationId xmlns:p14="http://schemas.microsoft.com/office/powerpoint/2010/main" val="123310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4:2-5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5400" b="1" dirty="0">
                <a:solidFill>
                  <a:prstClr val="black">
                    <a:lumMod val="75000"/>
                    <a:lumOff val="25000"/>
                  </a:prstClr>
                </a:solidFill>
                <a:hlinkClick r:id="rId2" tooltip="Click to study this verse"/>
              </a:rPr>
              <a:t>4</a:t>
            </a:r>
            <a:r>
              <a:rPr lang="en-US" sz="5400" dirty="0">
                <a:solidFill>
                  <a:prstClr val="black">
                    <a:lumMod val="75000"/>
                    <a:lumOff val="25000"/>
                  </a:prstClr>
                </a:solidFill>
              </a:rPr>
              <a:t> Wherein they think it strange that ye run not with them to the same excess of riot, speaking evil of you:</a:t>
            </a:r>
            <a:endParaRPr lang="en-US" sz="6000" dirty="0"/>
          </a:p>
          <a:p>
            <a:pPr marL="45720" indent="0">
              <a:buNone/>
            </a:pPr>
            <a:r>
              <a:rPr lang="en-US" sz="5400" b="1" dirty="0">
                <a:solidFill>
                  <a:prstClr val="black">
                    <a:lumMod val="75000"/>
                    <a:lumOff val="25000"/>
                  </a:prstClr>
                </a:solidFill>
                <a:hlinkClick r:id="rId3" tooltip="Click to study this verse"/>
              </a:rPr>
              <a:t>5</a:t>
            </a:r>
            <a:r>
              <a:rPr lang="en-US" sz="5400" dirty="0">
                <a:solidFill>
                  <a:prstClr val="black">
                    <a:lumMod val="75000"/>
                    <a:lumOff val="25000"/>
                  </a:prstClr>
                </a:solidFill>
              </a:rPr>
              <a:t> Who shall give account to him that is ready to judge the quick and the dead.</a:t>
            </a:r>
            <a:endParaRPr lang="en-US" sz="6000" dirty="0"/>
          </a:p>
        </p:txBody>
      </p:sp>
    </p:spTree>
    <p:extLst>
      <p:ext uri="{BB962C8B-B14F-4D97-AF65-F5344CB8AC3E}">
        <p14:creationId xmlns:p14="http://schemas.microsoft.com/office/powerpoint/2010/main" val="340630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5400" b="1" baseline="30000" dirty="0">
                <a:hlinkClick r:id="rId2"/>
              </a:rPr>
              <a:t>1</a:t>
            </a:r>
            <a:r>
              <a:rPr lang="en-US" sz="5400" dirty="0"/>
              <a:t> So then, since Christ suffered physical pain, you must arm yourselves with the same attitude he had, and be ready to suffer, too. </a:t>
            </a:r>
            <a:r>
              <a:rPr lang="en-US" sz="5400" dirty="0">
                <a:solidFill>
                  <a:prstClr val="black">
                    <a:lumMod val="75000"/>
                    <a:lumOff val="25000"/>
                  </a:prstClr>
                </a:solidFill>
              </a:rPr>
              <a:t>For if you have suffered physically for Christ, you have finished with sin. </a:t>
            </a:r>
            <a:endParaRPr lang="en-US" sz="5400" dirty="0"/>
          </a:p>
        </p:txBody>
      </p:sp>
    </p:spTree>
    <p:extLst>
      <p:ext uri="{BB962C8B-B14F-4D97-AF65-F5344CB8AC3E}">
        <p14:creationId xmlns:p14="http://schemas.microsoft.com/office/powerpoint/2010/main" val="3668004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Corinthians 6:9-11 (NLT)</a:t>
            </a: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None/>
            </a:pPr>
            <a:r>
              <a:rPr lang="en-US" sz="5400" b="1" baseline="30000" dirty="0">
                <a:hlinkClick r:id="rId2"/>
              </a:rPr>
              <a:t>9</a:t>
            </a:r>
            <a:r>
              <a:rPr lang="en-US" sz="5400" dirty="0"/>
              <a:t> Don’t you realize that those who do wrong will not inherit the Kingdom of God? Don’t fool yourselves. Those who indulge in sexual sin, or who worship idols, or commit adultery, or are male prostitutes, or practice homosexuality, </a:t>
            </a:r>
          </a:p>
          <a:p>
            <a:pPr marL="45720" indent="0">
              <a:buNone/>
            </a:pPr>
            <a:endParaRPr lang="en-US" sz="5400" dirty="0"/>
          </a:p>
        </p:txBody>
      </p:sp>
    </p:spTree>
    <p:extLst>
      <p:ext uri="{BB962C8B-B14F-4D97-AF65-F5344CB8AC3E}">
        <p14:creationId xmlns:p14="http://schemas.microsoft.com/office/powerpoint/2010/main" val="3502769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Corinthians 6:9-11 (NLT)</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b="1" baseline="30000" dirty="0">
                <a:solidFill>
                  <a:prstClr val="black">
                    <a:lumMod val="75000"/>
                    <a:lumOff val="25000"/>
                  </a:prstClr>
                </a:solidFill>
                <a:hlinkClick r:id="rId2" tooltip="Click to study this verse"/>
              </a:rPr>
              <a:t>10</a:t>
            </a:r>
            <a:r>
              <a:rPr lang="en-US" sz="5400" dirty="0">
                <a:solidFill>
                  <a:prstClr val="black">
                    <a:lumMod val="75000"/>
                    <a:lumOff val="25000"/>
                  </a:prstClr>
                </a:solidFill>
              </a:rPr>
              <a:t> or are thieves, or greedy people, or drunkards, or are abusive, or cheat people—none of these will inherit the Kingdom of God.                       </a:t>
            </a:r>
            <a:r>
              <a:rPr lang="en-US" sz="5400" b="1" baseline="30000" dirty="0">
                <a:solidFill>
                  <a:prstClr val="black">
                    <a:lumMod val="75000"/>
                    <a:lumOff val="25000"/>
                  </a:prstClr>
                </a:solidFill>
                <a:hlinkClick r:id="rId3" tooltip="Click to study this verse"/>
              </a:rPr>
              <a:t>11</a:t>
            </a:r>
            <a:r>
              <a:rPr lang="en-US" sz="5400" dirty="0">
                <a:solidFill>
                  <a:prstClr val="black">
                    <a:lumMod val="75000"/>
                    <a:lumOff val="25000"/>
                  </a:prstClr>
                </a:solidFill>
              </a:rPr>
              <a:t> Some of you were once like that. But you were cleansed; you were made holy; </a:t>
            </a:r>
            <a:endParaRPr lang="en-US" sz="5400" dirty="0"/>
          </a:p>
        </p:txBody>
      </p:sp>
    </p:spTree>
    <p:extLst>
      <p:ext uri="{BB962C8B-B14F-4D97-AF65-F5344CB8AC3E}">
        <p14:creationId xmlns:p14="http://schemas.microsoft.com/office/powerpoint/2010/main" val="799929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Corinthians 6:9-11 (NLT)</a:t>
            </a: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300" dirty="0">
                <a:solidFill>
                  <a:prstClr val="black">
                    <a:lumMod val="75000"/>
                    <a:lumOff val="25000"/>
                  </a:prstClr>
                </a:solidFill>
              </a:rPr>
              <a:t>you were made right with God by calling on the name of the Lord Jesus </a:t>
            </a:r>
            <a:r>
              <a:rPr lang="en-US" sz="5000" dirty="0">
                <a:solidFill>
                  <a:prstClr val="black">
                    <a:lumMod val="75000"/>
                    <a:lumOff val="25000"/>
                  </a:prstClr>
                </a:solidFill>
              </a:rPr>
              <a:t>Christ</a:t>
            </a:r>
            <a:r>
              <a:rPr lang="en-US" sz="5300" dirty="0">
                <a:solidFill>
                  <a:prstClr val="black">
                    <a:lumMod val="75000"/>
                    <a:lumOff val="25000"/>
                  </a:prstClr>
                </a:solidFill>
              </a:rPr>
              <a:t> and by the Spirit of our God.</a:t>
            </a:r>
            <a:endParaRPr lang="en-US" sz="5300" dirty="0"/>
          </a:p>
        </p:txBody>
      </p:sp>
    </p:spTree>
    <p:extLst>
      <p:ext uri="{BB962C8B-B14F-4D97-AF65-F5344CB8AC3E}">
        <p14:creationId xmlns:p14="http://schemas.microsoft.com/office/powerpoint/2010/main" val="622408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042234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3771054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62956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4111901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26535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pPr>
            <a:r>
              <a:rPr lang="en-US" sz="5400" b="1" baseline="30000" dirty="0">
                <a:solidFill>
                  <a:prstClr val="black">
                    <a:lumMod val="75000"/>
                    <a:lumOff val="25000"/>
                  </a:prstClr>
                </a:solidFill>
                <a:hlinkClick r:id="rId2" tooltip="Click to study this verse"/>
              </a:rPr>
              <a:t>2</a:t>
            </a:r>
            <a:r>
              <a:rPr lang="en-US" sz="5400" dirty="0">
                <a:solidFill>
                  <a:prstClr val="black">
                    <a:lumMod val="75000"/>
                    <a:lumOff val="25000"/>
                  </a:prstClr>
                </a:solidFill>
              </a:rPr>
              <a:t> You won’t spend the rest of your lives chasing your own desires, but you will be anxious to do </a:t>
            </a:r>
            <a:r>
              <a:rPr lang="en-US" sz="4400" dirty="0">
                <a:solidFill>
                  <a:prstClr val="black">
                    <a:lumMod val="75000"/>
                    <a:lumOff val="25000"/>
                  </a:prstClr>
                </a:solidFill>
              </a:rPr>
              <a:t>the </a:t>
            </a:r>
            <a:r>
              <a:rPr lang="en-US" sz="5400" dirty="0">
                <a:solidFill>
                  <a:prstClr val="black">
                    <a:lumMod val="75000"/>
                    <a:lumOff val="25000"/>
                  </a:prstClr>
                </a:solidFill>
              </a:rPr>
              <a:t>will of God.                                            </a:t>
            </a:r>
            <a:r>
              <a:rPr lang="en-US" sz="5400" b="1" baseline="30000" dirty="0">
                <a:solidFill>
                  <a:prstClr val="black">
                    <a:lumMod val="75000"/>
                    <a:lumOff val="25000"/>
                  </a:prstClr>
                </a:solidFill>
                <a:hlinkClick r:id="rId3" tooltip="Click to study this verse"/>
              </a:rPr>
              <a:t>3</a:t>
            </a:r>
            <a:r>
              <a:rPr lang="en-US" sz="5400" dirty="0">
                <a:solidFill>
                  <a:prstClr val="black">
                    <a:lumMod val="75000"/>
                    <a:lumOff val="25000"/>
                  </a:prstClr>
                </a:solidFill>
              </a:rPr>
              <a:t> You have had enough in the past of the evil things that godless people enjoy—</a:t>
            </a:r>
          </a:p>
        </p:txBody>
      </p:sp>
    </p:spTree>
    <p:extLst>
      <p:ext uri="{BB962C8B-B14F-4D97-AF65-F5344CB8AC3E}">
        <p14:creationId xmlns:p14="http://schemas.microsoft.com/office/powerpoint/2010/main" val="91370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pPr>
            <a:r>
              <a:rPr lang="en-US" sz="5400" dirty="0">
                <a:solidFill>
                  <a:prstClr val="black">
                    <a:lumMod val="75000"/>
                    <a:lumOff val="25000"/>
                  </a:prstClr>
                </a:solidFill>
              </a:rPr>
              <a:t>their immorality and lust, their feasting and drunkenness and wild parties, and </a:t>
            </a:r>
            <a:r>
              <a:rPr lang="en-US" sz="4800" dirty="0">
                <a:solidFill>
                  <a:prstClr val="black">
                    <a:lumMod val="75000"/>
                    <a:lumOff val="25000"/>
                  </a:prstClr>
                </a:solidFill>
              </a:rPr>
              <a:t>their</a:t>
            </a:r>
            <a:r>
              <a:rPr lang="en-US" sz="5400" dirty="0">
                <a:solidFill>
                  <a:prstClr val="black">
                    <a:lumMod val="75000"/>
                    <a:lumOff val="25000"/>
                  </a:prstClr>
                </a:solidFill>
              </a:rPr>
              <a:t> terrible </a:t>
            </a:r>
            <a:r>
              <a:rPr lang="en-US" sz="4800" dirty="0">
                <a:solidFill>
                  <a:prstClr val="black">
                    <a:lumMod val="75000"/>
                    <a:lumOff val="25000"/>
                  </a:prstClr>
                </a:solidFill>
              </a:rPr>
              <a:t>worship</a:t>
            </a:r>
            <a:r>
              <a:rPr lang="en-US" sz="5400" dirty="0">
                <a:solidFill>
                  <a:prstClr val="black">
                    <a:lumMod val="75000"/>
                    <a:lumOff val="25000"/>
                  </a:prstClr>
                </a:solidFill>
              </a:rPr>
              <a:t> of idols. </a:t>
            </a:r>
            <a:r>
              <a:rPr lang="en-US" sz="5400" b="1" baseline="30000" dirty="0">
                <a:solidFill>
                  <a:prstClr val="black">
                    <a:lumMod val="75000"/>
                    <a:lumOff val="25000"/>
                  </a:prstClr>
                </a:solidFill>
                <a:hlinkClick r:id="rId2" tooltip="Click to study this verse"/>
              </a:rPr>
              <a:t>4</a:t>
            </a:r>
            <a:r>
              <a:rPr lang="en-US" sz="5400" dirty="0">
                <a:solidFill>
                  <a:prstClr val="black">
                    <a:lumMod val="75000"/>
                    <a:lumOff val="25000"/>
                  </a:prstClr>
                </a:solidFill>
              </a:rPr>
              <a:t> Of course, your former friends are surprised when you no longer plunge into the flood of wild and destructive things they do. </a:t>
            </a:r>
          </a:p>
        </p:txBody>
      </p:sp>
    </p:spTree>
    <p:extLst>
      <p:ext uri="{BB962C8B-B14F-4D97-AF65-F5344CB8AC3E}">
        <p14:creationId xmlns:p14="http://schemas.microsoft.com/office/powerpoint/2010/main" val="257217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C8C81-9A47-83B9-2650-452EECBE9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601D7-1A43-0758-3560-49456C10AEFB}"/>
              </a:ext>
            </a:extLst>
          </p:cNvPr>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3BAE58B-9B74-A0D0-341C-9A264DEF9CFF}"/>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pPr>
            <a:r>
              <a:rPr lang="en-US" sz="5400" dirty="0">
                <a:solidFill>
                  <a:prstClr val="black">
                    <a:lumMod val="75000"/>
                    <a:lumOff val="25000"/>
                  </a:prstClr>
                </a:solidFill>
              </a:rPr>
              <a:t>So they slander you.</a:t>
            </a:r>
          </a:p>
          <a:p>
            <a:pPr marL="45720" indent="0">
              <a:buClr>
                <a:srgbClr val="A379BB">
                  <a:lumMod val="75000"/>
                </a:srgbClr>
              </a:buClr>
              <a:buNone/>
            </a:pPr>
            <a:r>
              <a:rPr lang="en-US" sz="5400" b="1" baseline="30000" dirty="0">
                <a:solidFill>
                  <a:prstClr val="black">
                    <a:lumMod val="75000"/>
                    <a:lumOff val="25000"/>
                  </a:prstClr>
                </a:solidFill>
                <a:hlinkClick r:id="rId2" tooltip="Click to study this verse"/>
              </a:rPr>
              <a:t>5</a:t>
            </a:r>
            <a:r>
              <a:rPr lang="en-US" sz="5400" dirty="0">
                <a:solidFill>
                  <a:prstClr val="black">
                    <a:lumMod val="75000"/>
                    <a:lumOff val="25000"/>
                  </a:prstClr>
                </a:solidFill>
              </a:rPr>
              <a:t> But remember that they will have to face God, who will judge everyone, both the living and the dead.  </a:t>
            </a:r>
          </a:p>
          <a:p>
            <a:pPr marL="45720" indent="0">
              <a:buClr>
                <a:srgbClr val="A379BB">
                  <a:lumMod val="75000"/>
                </a:srgbClr>
              </a:buClr>
              <a:buNone/>
            </a:pPr>
            <a:endParaRPr lang="en-US" sz="5400" dirty="0">
              <a:solidFill>
                <a:prstClr val="black">
                  <a:lumMod val="75000"/>
                  <a:lumOff val="25000"/>
                </a:prstClr>
              </a:solidFill>
            </a:endParaRPr>
          </a:p>
        </p:txBody>
      </p:sp>
    </p:spTree>
    <p:extLst>
      <p:ext uri="{BB962C8B-B14F-4D97-AF65-F5344CB8AC3E}">
        <p14:creationId xmlns:p14="http://schemas.microsoft.com/office/powerpoint/2010/main" val="386299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pPr>
            <a:r>
              <a:rPr lang="en-US" sz="5400" b="1" baseline="30000" dirty="0">
                <a:solidFill>
                  <a:prstClr val="black">
                    <a:lumMod val="75000"/>
                    <a:lumOff val="25000"/>
                  </a:prstClr>
                </a:solidFill>
                <a:hlinkClick r:id="rId2" tooltip="Click to study this verse"/>
              </a:rPr>
              <a:t>6</a:t>
            </a:r>
            <a:r>
              <a:rPr lang="en-US" sz="5400" dirty="0">
                <a:solidFill>
                  <a:prstClr val="black">
                    <a:lumMod val="75000"/>
                    <a:lumOff val="25000"/>
                  </a:prstClr>
                </a:solidFill>
              </a:rPr>
              <a:t> That is why the Good News was preached to those who are now dead —so although they were destined to die like all people, they now live forever with God in the Spirit. </a:t>
            </a:r>
          </a:p>
          <a:p>
            <a:pPr marL="45720" indent="0">
              <a:buClr>
                <a:srgbClr val="A379BB">
                  <a:lumMod val="75000"/>
                </a:srgbClr>
              </a:buClr>
              <a:buNone/>
            </a:pPr>
            <a:endParaRPr lang="en-US" sz="5400" dirty="0">
              <a:solidFill>
                <a:prstClr val="black">
                  <a:lumMod val="75000"/>
                  <a:lumOff val="25000"/>
                </a:prstClr>
              </a:solidFill>
            </a:endParaRPr>
          </a:p>
        </p:txBody>
      </p:sp>
    </p:spTree>
    <p:extLst>
      <p:ext uri="{BB962C8B-B14F-4D97-AF65-F5344CB8AC3E}">
        <p14:creationId xmlns:p14="http://schemas.microsoft.com/office/powerpoint/2010/main" val="51729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pPr>
            <a:r>
              <a:rPr lang="en-US" sz="5400" b="1" baseline="30000" dirty="0">
                <a:solidFill>
                  <a:prstClr val="black">
                    <a:lumMod val="75000"/>
                    <a:lumOff val="25000"/>
                  </a:prstClr>
                </a:solidFill>
                <a:hlinkClick r:id="rId2" tooltip="Click to study this verse"/>
              </a:rPr>
              <a:t>7</a:t>
            </a:r>
            <a:r>
              <a:rPr lang="en-US" sz="5400" dirty="0">
                <a:solidFill>
                  <a:prstClr val="black">
                    <a:lumMod val="75000"/>
                    <a:lumOff val="25000"/>
                  </a:prstClr>
                </a:solidFill>
              </a:rPr>
              <a:t> The end of the world is coming soon. Therefore, be earnest and disciplined in your prayers.                          </a:t>
            </a:r>
            <a:r>
              <a:rPr lang="en-US" sz="5400" b="1" baseline="30000" dirty="0">
                <a:solidFill>
                  <a:prstClr val="black">
                    <a:lumMod val="75000"/>
                    <a:lumOff val="25000"/>
                  </a:prstClr>
                </a:solidFill>
                <a:hlinkClick r:id="rId3" tooltip="Click to study this verse"/>
              </a:rPr>
              <a:t>8</a:t>
            </a:r>
            <a:r>
              <a:rPr lang="en-US" sz="5400" dirty="0">
                <a:solidFill>
                  <a:prstClr val="black">
                    <a:lumMod val="75000"/>
                    <a:lumOff val="25000"/>
                  </a:prstClr>
                </a:solidFill>
              </a:rPr>
              <a:t> Most important of all, continue to show deep love for each other, for love covers a multitude of sins.</a:t>
            </a:r>
          </a:p>
          <a:p>
            <a:pPr marL="45720" indent="0">
              <a:buClr>
                <a:srgbClr val="A379BB">
                  <a:lumMod val="75000"/>
                </a:srgbClr>
              </a:buClr>
              <a:buNone/>
            </a:pPr>
            <a:endParaRPr lang="en-US" sz="5400" dirty="0">
              <a:solidFill>
                <a:prstClr val="black">
                  <a:lumMod val="75000"/>
                  <a:lumOff val="25000"/>
                </a:prstClr>
              </a:solidFill>
            </a:endParaRPr>
          </a:p>
        </p:txBody>
      </p:sp>
    </p:spTree>
    <p:extLst>
      <p:ext uri="{BB962C8B-B14F-4D97-AF65-F5344CB8AC3E}">
        <p14:creationId xmlns:p14="http://schemas.microsoft.com/office/powerpoint/2010/main" val="198831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4:1-19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pPr>
            <a:r>
              <a:rPr lang="en-US" sz="5400" b="1" baseline="30000" dirty="0">
                <a:solidFill>
                  <a:prstClr val="black">
                    <a:lumMod val="75000"/>
                    <a:lumOff val="25000"/>
                  </a:prstClr>
                </a:solidFill>
                <a:hlinkClick r:id="rId2" tooltip="Click to study this verse"/>
              </a:rPr>
              <a:t>9</a:t>
            </a:r>
            <a:r>
              <a:rPr lang="en-US" sz="5400" dirty="0">
                <a:solidFill>
                  <a:prstClr val="black">
                    <a:lumMod val="75000"/>
                    <a:lumOff val="25000"/>
                  </a:prstClr>
                </a:solidFill>
              </a:rPr>
              <a:t> Cheerfully share your home with those who need a meal or a place to stay.                                          </a:t>
            </a:r>
            <a:r>
              <a:rPr lang="en-US" sz="5400" b="1" baseline="30000" dirty="0">
                <a:solidFill>
                  <a:prstClr val="black">
                    <a:lumMod val="75000"/>
                    <a:lumOff val="25000"/>
                  </a:prstClr>
                </a:solidFill>
                <a:hlinkClick r:id="rId3" tooltip="Click to study this verse"/>
              </a:rPr>
              <a:t>10</a:t>
            </a:r>
            <a:r>
              <a:rPr lang="en-US" sz="5400" dirty="0">
                <a:solidFill>
                  <a:prstClr val="black">
                    <a:lumMod val="75000"/>
                    <a:lumOff val="25000"/>
                  </a:prstClr>
                </a:solidFill>
              </a:rPr>
              <a:t> God has given each of you a gift from his great variety of spiritual gifts. Use them well to serve one another. </a:t>
            </a:r>
          </a:p>
        </p:txBody>
      </p:sp>
    </p:spTree>
    <p:extLst>
      <p:ext uri="{BB962C8B-B14F-4D97-AF65-F5344CB8AC3E}">
        <p14:creationId xmlns:p14="http://schemas.microsoft.com/office/powerpoint/2010/main" val="1873388539"/>
      </p:ext>
    </p:extLst>
  </p:cSld>
  <p:clrMapOvr>
    <a:masterClrMapping/>
  </p:clrMapOvr>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31778</TotalTime>
  <Words>1581</Words>
  <Application>Microsoft Office PowerPoint</Application>
  <PresentationFormat>Widescreen</PresentationFormat>
  <Paragraphs>98</Paragraphs>
  <Slides>38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Bahnschrift</vt:lpstr>
      <vt:lpstr>Brush Script MT</vt:lpstr>
      <vt:lpstr>Calibri</vt:lpstr>
      <vt:lpstr>Franklin Gothic Medium</vt:lpstr>
      <vt:lpstr>Georgia</vt:lpstr>
      <vt:lpstr>Trebuchet MS</vt:lpstr>
      <vt:lpstr>Wingdings</vt:lpstr>
      <vt:lpstr>Slipstream</vt:lpstr>
      <vt:lpstr>. Christians Are Partners With Christ in  His Sufferings</vt:lpstr>
      <vt:lpstr>I Peter 4:16 (KJV)</vt:lpstr>
      <vt:lpstr>I Peter 4:1-19 (NLT)</vt:lpstr>
      <vt:lpstr>I Peter 4:1-19 (NLT)</vt:lpstr>
      <vt:lpstr>I Peter 4:1-19 (NLT)</vt:lpstr>
      <vt:lpstr>I Peter 4:1-19 (NLT)</vt:lpstr>
      <vt:lpstr>I Peter 4:1-19 (NLT)</vt:lpstr>
      <vt:lpstr>I Peter 4:1-19 (NLT)</vt:lpstr>
      <vt:lpstr>I Peter 4:1-19 (NLT)</vt:lpstr>
      <vt:lpstr>I Peter 4:1-19 (NLT)</vt:lpstr>
      <vt:lpstr>I Peter 4:1-19 (NLT)</vt:lpstr>
      <vt:lpstr>I Peter 4:1-19 (NLT)</vt:lpstr>
      <vt:lpstr>I Peter 4:1-19 (NLT)</vt:lpstr>
      <vt:lpstr>I Peter 4:1-19 (NLT)</vt:lpstr>
      <vt:lpstr>I Peter 4:1-19 (NLT)</vt:lpstr>
      <vt:lpstr>I Peter 4:1-19 (NLT)</vt:lpstr>
      <vt:lpstr>Christians Are Partners With Christ in His Sufferings</vt:lpstr>
      <vt:lpstr>Point #1:  We Must Suffer for Christ’s Church</vt:lpstr>
      <vt:lpstr>Colossians 1:24 (AMP)</vt:lpstr>
      <vt:lpstr>Ephesians 5:25 (KJV)</vt:lpstr>
      <vt:lpstr>Point #2:  We Must Suffer to Teach the Lost the Gospel</vt:lpstr>
      <vt:lpstr>Acts 20:24 (LNT)</vt:lpstr>
      <vt:lpstr>Acts 8:1-4 (KJV)</vt:lpstr>
      <vt:lpstr>Acts 8:1-4 (KJV)</vt:lpstr>
      <vt:lpstr>Acts 8:1-4 (KJV)</vt:lpstr>
      <vt:lpstr>Point #3: We Must Suffer to Stop Sinning</vt:lpstr>
      <vt:lpstr>I Peter 4:2-5 (KJV)</vt:lpstr>
      <vt:lpstr>I Peter 4:2-5 (KJV)</vt:lpstr>
      <vt:lpstr>I Peter 4:2-5 (KJV)</vt:lpstr>
      <vt:lpstr>I Corinthians 6:9-11 (NLT)</vt:lpstr>
      <vt:lpstr>I Corinthians 6:9-11 (NLT)</vt:lpstr>
      <vt:lpstr>I Corinthians 6:9-11 (NLT)</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Adorning of A   Christian Woman</dc:title>
  <dc:creator>Fain</dc:creator>
  <cp:lastModifiedBy>Church of Christ Eloy</cp:lastModifiedBy>
  <cp:revision>1339</cp:revision>
  <dcterms:created xsi:type="dcterms:W3CDTF">2013-05-08T03:30:16Z</dcterms:created>
  <dcterms:modified xsi:type="dcterms:W3CDTF">2026-05-07T16:28:44Z</dcterms:modified>
</cp:coreProperties>
</file>